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91" r:id="rId2"/>
    <p:sldId id="286" r:id="rId3"/>
    <p:sldId id="296" r:id="rId4"/>
    <p:sldId id="297" r:id="rId5"/>
    <p:sldId id="298" r:id="rId6"/>
    <p:sldId id="299" r:id="rId7"/>
    <p:sldId id="300" r:id="rId8"/>
    <p:sldId id="301" r:id="rId9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D802"/>
    <a:srgbClr val="66EC02"/>
    <a:srgbClr val="00CCFF"/>
    <a:srgbClr val="FF00FF"/>
    <a:srgbClr val="3399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4" autoAdjust="0"/>
    <p:restoredTop sz="94660"/>
  </p:normalViewPr>
  <p:slideViewPr>
    <p:cSldViewPr>
      <p:cViewPr>
        <p:scale>
          <a:sx n="110" d="100"/>
          <a:sy n="110" d="100"/>
        </p:scale>
        <p:origin x="-198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5245140-4068-4AE3-A747-F5FE3A0D1866}" type="datetimeFigureOut">
              <a:rPr lang="fa-IR" smtClean="0"/>
              <a:t>18/02/1443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5992D91-F9C1-4393-893D-FE5679DF8AC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99748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6"/>
            <a:ext cx="404177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2"/>
            <a:ext cx="300831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5"/>
            <a:ext cx="300831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3663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8229600" cy="471339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6530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5304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16530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9940" y="6608110"/>
            <a:ext cx="752469" cy="27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bg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692696"/>
            <a:ext cx="8136904" cy="483209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Far.Black" pitchFamily="2" charset="-78"/>
              </a:rPr>
              <a:t>فصل ششم</a:t>
            </a:r>
          </a:p>
          <a:p>
            <a:pPr algn="ctr" rtl="1"/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r>
              <a:rPr lang="fa-IR" sz="4400" dirty="0" smtClean="0">
                <a:solidFill>
                  <a:srgbClr val="FFFF00"/>
                </a:solidFill>
                <a:cs typeface="Far.Black" pitchFamily="2" charset="-78"/>
              </a:rPr>
              <a:t>تشخیص اشیاء</a:t>
            </a:r>
          </a:p>
          <a:p>
            <a:pPr algn="ctr" rtl="1"/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r>
              <a:rPr lang="fa-IR" sz="4400" dirty="0" smtClean="0">
                <a:solidFill>
                  <a:srgbClr val="5ED802"/>
                </a:solidFill>
                <a:cs typeface="Far.Black" pitchFamily="2" charset="-78"/>
              </a:rPr>
              <a:t>شرکت هوش مصنوعی رسا</a:t>
            </a:r>
          </a:p>
          <a:p>
            <a:pPr algn="ctr" rtl="1"/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Far.Black" pitchFamily="2" charset="-78"/>
              </a:rPr>
              <a:t>مدرس : فرید هاشمی نژاد</a:t>
            </a:r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</p:txBody>
      </p:sp>
      <p:pic>
        <p:nvPicPr>
          <p:cNvPr id="1027" name="Picture 3" descr="D:\rasa_tutorial\python\images\5848152fcef1014c0b5e496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32656"/>
            <a:ext cx="1566231" cy="15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rasa_tutorial\python\imag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6868"/>
            <a:ext cx="1568446" cy="15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8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692696"/>
            <a:ext cx="8136904" cy="5201424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 rtl="1"/>
            <a:r>
              <a:rPr lang="en-US" sz="3600" dirty="0" smtClean="0">
                <a:solidFill>
                  <a:schemeClr val="bg1"/>
                </a:solidFill>
                <a:cs typeface="Far.Black" pitchFamily="2" charset="-78"/>
              </a:rPr>
              <a:t>Feature Description</a:t>
            </a:r>
            <a:endParaRPr lang="fa-IR" sz="3600" dirty="0" smtClean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endParaRPr lang="fa-IR" sz="40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endParaRPr lang="fa-IR" sz="2800" dirty="0" smtClean="0">
              <a:solidFill>
                <a:srgbClr val="FFFF00"/>
              </a:solidFill>
              <a:cs typeface="Far.Black" pitchFamily="2" charset="-78"/>
            </a:endParaRPr>
          </a:p>
          <a:p>
            <a:pPr algn="ctr" rtl="1"/>
            <a:r>
              <a:rPr lang="fa-IR" sz="2800" dirty="0" smtClean="0">
                <a:solidFill>
                  <a:srgbClr val="FFFF00"/>
                </a:solidFill>
                <a:cs typeface="Far.Black" pitchFamily="2" charset="-78"/>
              </a:rPr>
              <a:t>جلسه سی ششم</a:t>
            </a:r>
          </a:p>
          <a:p>
            <a:pPr algn="ctr" rtl="1"/>
            <a:endParaRPr lang="fa-IR" sz="4000" dirty="0" smtClean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endParaRPr lang="fa-IR" sz="40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r>
              <a:rPr lang="fa-IR" sz="4000" dirty="0" smtClean="0">
                <a:solidFill>
                  <a:srgbClr val="5ED802"/>
                </a:solidFill>
                <a:cs typeface="Far.Black" pitchFamily="2" charset="-78"/>
              </a:rPr>
              <a:t>شرکت هوش مصنوعی رسا</a:t>
            </a:r>
          </a:p>
          <a:p>
            <a:pPr algn="ctr" rtl="1"/>
            <a:endParaRPr lang="fa-IR" sz="40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Far.Black" pitchFamily="2" charset="-78"/>
              </a:rPr>
              <a:t>مدرس : فرید هاشمی نژاد</a:t>
            </a:r>
            <a:endParaRPr lang="fa-IR" sz="4000" dirty="0">
              <a:solidFill>
                <a:schemeClr val="bg1"/>
              </a:solidFill>
              <a:cs typeface="Far.Black" pitchFamily="2" charset="-78"/>
            </a:endParaRPr>
          </a:p>
        </p:txBody>
      </p:sp>
      <p:pic>
        <p:nvPicPr>
          <p:cNvPr id="1027" name="Picture 3" descr="D:\rasa_tutorial\python\images\5848152fcef1014c0b5e496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28800"/>
            <a:ext cx="1566231" cy="15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rasa_tutorial\python\imag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78" y="1637226"/>
            <a:ext cx="1568446" cy="15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1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665" y="620688"/>
            <a:ext cx="8136904" cy="5262979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روش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تطبیق تمپلیت چندان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مقاوم نیست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چرخش این روش را بی اثر می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کند</a:t>
            </a:r>
          </a:p>
          <a:p>
            <a:pPr marL="342900" indent="-342900" algn="r" rtl="1">
              <a:buFont typeface="Arial" pitchFamily="34" charset="0"/>
              <a:buChar char="•"/>
            </a:pP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اندازه (که به عنوان مقیاس گذاری شناخته می شود) بر این نیز تأثیر می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گذارد</a:t>
            </a:r>
          </a:p>
          <a:p>
            <a:pPr marL="342900" indent="-342900" algn="r" rtl="1">
              <a:buFont typeface="Arial" pitchFamily="34" charset="0"/>
              <a:buChar char="•"/>
            </a:pP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تغییرات نورسنجی (به عنوان مثال روشنایی ، کنتراست ، رنگ و غیره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) مشکل ساز است</a:t>
            </a:r>
          </a:p>
          <a:p>
            <a:pPr marL="342900" indent="-342900" algn="r" rtl="1">
              <a:buFont typeface="Arial" pitchFamily="34" charset="0"/>
              <a:buChar char="•"/>
            </a:pP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اعوجاج هم به همین صورت</a:t>
            </a:r>
          </a:p>
          <a:p>
            <a:pPr marL="342900" indent="-342900" algn="r" rtl="1">
              <a:buFont typeface="Arial" pitchFamily="34" charset="0"/>
              <a:buChar char="•"/>
            </a:pP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9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69" y="404663"/>
            <a:ext cx="1647825" cy="169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4" y="2670034"/>
            <a:ext cx="823913" cy="79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88590"/>
            <a:ext cx="1268413" cy="121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89" y="5373216"/>
            <a:ext cx="1244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7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665" y="620688"/>
            <a:ext cx="813690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ویژگی های تصویر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ویژگی های تصویر مناطق جالبی هستند که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تا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حدودی منحصر به فرد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هستند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ویژگی های تصاویر </a:t>
            </a:r>
            <a:r>
              <a:rPr lang="en-US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interesting </a:t>
            </a:r>
            <a:r>
              <a:rPr lang="en-US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areas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 یا نقاط</a:t>
            </a:r>
            <a:r>
              <a:rPr lang="en-US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unique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 نامیده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می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شود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19"/>
            <a:ext cx="5246687" cy="331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2855096"/>
            <a:ext cx="8136904" cy="461665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r" rtl="1"/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نقاط بی اهمیت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3910511"/>
            <a:ext cx="8136904" cy="461665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r" rtl="1"/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نقاط مهم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860032" y="3085928"/>
            <a:ext cx="1728192" cy="127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788024" y="4144954"/>
            <a:ext cx="2448272" cy="3641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62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665" y="620688"/>
            <a:ext cx="8136904" cy="378565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چرا این مهم است؟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ویژگیها مهم هستند زیرا می توانند برای تجزیه و تحلیل ، توصیف و تطبیق استفاده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شوند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آنها در موارد زیر استفاده می شوند: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تراز تصویر </a:t>
            </a:r>
            <a:r>
              <a:rPr lang="en-US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Image Alignment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- به عنوان مثال دوخت پانوراما 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بازسازی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سه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بعدی (</a:t>
            </a:r>
            <a:r>
              <a:rPr lang="en-US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3D Reconstruction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)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ناوبری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ربات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تشخیص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اشیاء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ردیابی حرکت (</a:t>
            </a:r>
            <a:r>
              <a:rPr lang="en-US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motion tracking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)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و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بیشتر!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36" y="4581128"/>
            <a:ext cx="3983275" cy="14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581128"/>
            <a:ext cx="3028914" cy="14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1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665" y="620688"/>
            <a:ext cx="813690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چه چیزی جالب را مشخص می کند؟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مناطق جالب حاوی اطلاعات متمایز و منحصر به فرد زیادی در آن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نقطه ها می باشد.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تغییر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زیاد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شدت روشنایی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گوشه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ها یا لبه ها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و بیشتر!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مراقب باشید که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نویز می تواند</a:t>
            </a:r>
          </a:p>
          <a:p>
            <a:pPr algn="r" rtl="1"/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 اطلاعات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به نظر برسد در حالی که اینگونه نیست!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17" y="4581128"/>
            <a:ext cx="4206321" cy="202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179" y="4589966"/>
            <a:ext cx="3585031" cy="1719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3503535" cy="183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5581128" y="3356992"/>
            <a:ext cx="81369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r" rtl="1"/>
            <a:r>
              <a:rPr lang="fa-IR" dirty="0" smtClean="0">
                <a:solidFill>
                  <a:srgbClr val="5ED802"/>
                </a:solidFill>
                <a:latin typeface="Lalezar" pitchFamily="2" charset="-78"/>
                <a:cs typeface="Lalezar" pitchFamily="2" charset="-78"/>
              </a:rPr>
              <a:t>منحصر به فرد نیستند</a:t>
            </a:r>
          </a:p>
          <a:p>
            <a:pPr algn="r" rtl="1"/>
            <a:r>
              <a:rPr lang="fa-IR" dirty="0" smtClean="0">
                <a:solidFill>
                  <a:srgbClr val="5ED802"/>
                </a:solidFill>
                <a:latin typeface="Lalezar" pitchFamily="2" charset="-78"/>
                <a:cs typeface="Lalezar" pitchFamily="2" charset="-78"/>
              </a:rPr>
              <a:t>ولی جالب هستند</a:t>
            </a:r>
            <a:endParaRPr lang="fa-IR" dirty="0">
              <a:solidFill>
                <a:srgbClr val="5ED802"/>
              </a:solidFill>
              <a:latin typeface="Lalezar" pitchFamily="2" charset="-78"/>
              <a:cs typeface="Lalezar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28800" y="1628800"/>
            <a:ext cx="8136904" cy="830997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r" rtl="1"/>
            <a:r>
              <a:rPr lang="fa-IR" dirty="0" smtClean="0">
                <a:solidFill>
                  <a:srgbClr val="5ED802"/>
                </a:solidFill>
                <a:latin typeface="Lalezar" pitchFamily="2" charset="-78"/>
                <a:cs typeface="Lalezar" pitchFamily="2" charset="-78"/>
              </a:rPr>
              <a:t>هم جالب</a:t>
            </a:r>
          </a:p>
          <a:p>
            <a:pPr algn="r" rtl="1"/>
            <a:r>
              <a:rPr lang="fa-IR" dirty="0" smtClean="0">
                <a:solidFill>
                  <a:srgbClr val="5ED802"/>
                </a:solidFill>
                <a:latin typeface="Lalezar" pitchFamily="2" charset="-78"/>
                <a:cs typeface="Lalezar" pitchFamily="2" charset="-78"/>
              </a:rPr>
              <a:t>هم منحصر به فرد</a:t>
            </a:r>
            <a:endParaRPr lang="fa-IR" dirty="0">
              <a:solidFill>
                <a:srgbClr val="5ED802"/>
              </a:solidFill>
              <a:latin typeface="Lalezar" pitchFamily="2" charset="-78"/>
              <a:cs typeface="Laleza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8383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665" y="620688"/>
            <a:ext cx="813690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ویژگیهای ویژگیهای خوب یا جالب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قابل تکرار - آنها را می توان در چند مورد یافت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تصاویری از همان صحنه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متمایز - هر ویژگی تا حدودی منحصر به فرد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باشد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متفاوت با سایر ویژگی های یک صحنه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فشردگی/کارایی - به میزان قابل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توجهی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 ویژگی های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 کمتری نسبت به پیکسل ها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در تصویر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محل - ویژگی مساحت کوچکی از 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تصویر را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اشغال می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کند و در برابر شلوغی </a:t>
            </a:r>
            <a:r>
              <a:rPr lang="en-US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clutter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 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و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انسداد </a:t>
            </a:r>
            <a:r>
              <a:rPr lang="en-US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occlusion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 مقاوم است.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38600"/>
            <a:ext cx="2500313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59225"/>
            <a:ext cx="2181225" cy="137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1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7665" y="620688"/>
            <a:ext cx="813690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گوشه ها به عنوان ویژگی ها</a:t>
            </a:r>
          </a:p>
          <a:p>
            <a:pPr marL="342900" indent="-342900" algn="r" rtl="1">
              <a:buFont typeface="Arial" pitchFamily="34" charset="0"/>
              <a:buChar char="•"/>
            </a:pP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گوشه ها زمانی مشخص می شوند که یک پنجره را در هر جهت روی آن نقطه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جابجا کنیم،</a:t>
            </a:r>
            <a:r>
              <a:rPr lang="fa-IR" dirty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 تغییر در </a:t>
            </a:r>
            <a:r>
              <a:rPr lang="fa-IR" dirty="0" smtClean="0">
                <a:solidFill>
                  <a:srgbClr val="FFFF00"/>
                </a:solidFill>
                <a:latin typeface="Lalezar" pitchFamily="2" charset="-78"/>
                <a:cs typeface="Lalezar" pitchFamily="2" charset="-78"/>
              </a:rPr>
              <a:t>شدت روشنایی، زیاد دیده شود.</a:t>
            </a:r>
            <a:endParaRPr lang="fa-IR" dirty="0">
              <a:solidFill>
                <a:srgbClr val="FFFF00"/>
              </a:solidFill>
              <a:latin typeface="Lalezar" pitchFamily="2" charset="-78"/>
              <a:cs typeface="Lalezar" pitchFamily="2" charset="-78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0" y="2924944"/>
            <a:ext cx="8117448" cy="2098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1119" y="2436639"/>
            <a:ext cx="8136904" cy="461665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r" rtl="1"/>
            <a:r>
              <a:rPr lang="fa-IR" dirty="0" smtClean="0">
                <a:solidFill>
                  <a:srgbClr val="5ED802"/>
                </a:solidFill>
                <a:latin typeface="Lalezar" pitchFamily="2" charset="-78"/>
                <a:cs typeface="Lalezar" pitchFamily="2" charset="-78"/>
              </a:rPr>
              <a:t>گوشه			لبه		      فلت</a:t>
            </a:r>
            <a:endParaRPr lang="fa-IR" dirty="0">
              <a:solidFill>
                <a:srgbClr val="5ED802"/>
              </a:solidFill>
              <a:latin typeface="Lalezar" pitchFamily="2" charset="-78"/>
              <a:cs typeface="Laleza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315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348</Words>
  <Application>Microsoft Office PowerPoint</Application>
  <PresentationFormat>On-screen Show (4:3)</PresentationFormat>
  <Paragraphs>62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2014-02-21T02:04:43Z</dcterms:created>
  <dcterms:modified xsi:type="dcterms:W3CDTF">2021-09-25T19:00:22Z</dcterms:modified>
</cp:coreProperties>
</file>